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9" r:id="rId3"/>
    <p:sldId id="270" r:id="rId4"/>
    <p:sldId id="271" r:id="rId5"/>
    <p:sldId id="257" r:id="rId6"/>
    <p:sldId id="258" r:id="rId7"/>
    <p:sldId id="259" r:id="rId8"/>
    <p:sldId id="261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97" r:id="rId17"/>
    <p:sldId id="299" r:id="rId18"/>
    <p:sldId id="301" r:id="rId19"/>
    <p:sldId id="303" r:id="rId20"/>
    <p:sldId id="306" r:id="rId21"/>
    <p:sldId id="308" r:id="rId22"/>
    <p:sldId id="310" r:id="rId23"/>
    <p:sldId id="312" r:id="rId24"/>
    <p:sldId id="274" r:id="rId25"/>
    <p:sldId id="273" r:id="rId26"/>
    <p:sldId id="276" r:id="rId27"/>
    <p:sldId id="278" r:id="rId28"/>
    <p:sldId id="29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-1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F9E91-F3A0-C846-B23F-F2742C40B564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0A708-4F9D-5B47-A72D-214DA4563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29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EB02-BE76-2846-961A-B2F17B9ADE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2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07.10.2021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HACETTEPE ÜNİVERSİTESİ 2021 GÜZ DÖNEMİ SEÇ 493 “ANADOLU’DA HELLENİSTİK DÖNEM MİMARLIĞI”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ADDENDUM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03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Geometrik</a:t>
            </a:r>
            <a:r>
              <a:rPr lang="en-US" sz="2800" dirty="0" smtClean="0"/>
              <a:t> </a:t>
            </a:r>
            <a:r>
              <a:rPr lang="en-US" sz="2800" dirty="0" err="1" smtClean="0"/>
              <a:t>Dönem</a:t>
            </a:r>
            <a:r>
              <a:rPr lang="en-US" sz="2800" dirty="0" smtClean="0"/>
              <a:t>, </a:t>
            </a:r>
            <a:r>
              <a:rPr lang="en-US" sz="2800" dirty="0" err="1" smtClean="0"/>
              <a:t>Gömü</a:t>
            </a:r>
            <a:r>
              <a:rPr lang="en-US" sz="2800" dirty="0" smtClean="0"/>
              <a:t> </a:t>
            </a:r>
            <a:r>
              <a:rPr lang="en-US" sz="2800" dirty="0" err="1" smtClean="0"/>
              <a:t>Amphorası</a:t>
            </a:r>
            <a:r>
              <a:rPr lang="en-US" sz="2800" dirty="0" smtClean="0"/>
              <a:t>, </a:t>
            </a:r>
            <a:r>
              <a:rPr lang="en-US" sz="2800" dirty="0" err="1" smtClean="0"/>
              <a:t>mezar</a:t>
            </a:r>
            <a:r>
              <a:rPr lang="en-US" sz="2800" dirty="0" smtClean="0"/>
              <a:t> </a:t>
            </a:r>
            <a:r>
              <a:rPr lang="en-US" sz="2800" dirty="0" err="1" smtClean="0"/>
              <a:t>taşı</a:t>
            </a:r>
            <a:r>
              <a:rPr lang="en-US" sz="2800" dirty="0" smtClean="0"/>
              <a:t> </a:t>
            </a:r>
            <a:r>
              <a:rPr lang="en-US" sz="2800" dirty="0" err="1" smtClean="0"/>
              <a:t>olarak</a:t>
            </a:r>
            <a:r>
              <a:rPr lang="en-US" sz="2800" dirty="0" smtClean="0"/>
              <a:t> </a:t>
            </a:r>
            <a:r>
              <a:rPr lang="en-US" sz="2800" dirty="0" err="1" smtClean="0"/>
              <a:t>kullanılmıştır</a:t>
            </a:r>
            <a:r>
              <a:rPr lang="en-US" sz="2800" dirty="0" smtClean="0"/>
              <a:t>, 1.83 </a:t>
            </a:r>
            <a:r>
              <a:rPr lang="en-US" sz="2800" dirty="0" err="1" smtClean="0"/>
              <a:t>m.boyunda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1" y="1666044"/>
            <a:ext cx="3158440" cy="51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7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M.Ö. 8. </a:t>
            </a:r>
            <a:r>
              <a:rPr lang="en-US" sz="2800" dirty="0" err="1" smtClean="0"/>
              <a:t>Yüzyıl</a:t>
            </a:r>
            <a:r>
              <a:rPr lang="en-US" sz="2800" dirty="0" smtClean="0"/>
              <a:t>, Antik </a:t>
            </a:r>
            <a:r>
              <a:rPr lang="en-US" sz="2800" dirty="0" err="1" smtClean="0"/>
              <a:t>Yunan</a:t>
            </a:r>
            <a:r>
              <a:rPr lang="en-US" sz="2800" dirty="0" smtClean="0"/>
              <a:t> </a:t>
            </a:r>
            <a:r>
              <a:rPr lang="en-US" sz="2800" dirty="0" err="1" smtClean="0"/>
              <a:t>Vazosu</a:t>
            </a:r>
            <a:r>
              <a:rPr lang="en-US" sz="2800" dirty="0" smtClean="0"/>
              <a:t>, </a:t>
            </a:r>
            <a:r>
              <a:rPr lang="en-US" sz="2800" dirty="0" err="1" smtClean="0"/>
              <a:t>detay</a:t>
            </a:r>
            <a:r>
              <a:rPr lang="en-US" sz="2800" dirty="0" smtClean="0"/>
              <a:t>, </a:t>
            </a:r>
            <a:r>
              <a:rPr lang="en-US" sz="2800" dirty="0" err="1" smtClean="0"/>
              <a:t>cenaze</a:t>
            </a:r>
            <a:r>
              <a:rPr lang="en-US" sz="2800" dirty="0" smtClean="0"/>
              <a:t> </a:t>
            </a:r>
            <a:r>
              <a:rPr lang="en-US" sz="2800" dirty="0" err="1" smtClean="0"/>
              <a:t>merasimi</a:t>
            </a:r>
            <a:r>
              <a:rPr lang="en-US" sz="2800" dirty="0" smtClean="0"/>
              <a:t>, “prosthesis”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98" y="1018562"/>
            <a:ext cx="2196281" cy="3454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344" y="4673843"/>
            <a:ext cx="7285456" cy="208486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823142" y="741915"/>
            <a:ext cx="3306802" cy="2263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161793" y="1244909"/>
            <a:ext cx="1295060" cy="4162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05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Geoetrik</a:t>
            </a:r>
            <a:r>
              <a:rPr lang="en-US" sz="2400" dirty="0" smtClean="0"/>
              <a:t> </a:t>
            </a:r>
            <a:r>
              <a:rPr lang="en-US" sz="2400" dirty="0" err="1" smtClean="0"/>
              <a:t>Dönem</a:t>
            </a:r>
            <a:r>
              <a:rPr lang="en-US" sz="2400" dirty="0" smtClean="0"/>
              <a:t>, amphora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546704"/>
            <a:ext cx="3544073" cy="53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6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Homer’in</a:t>
            </a:r>
            <a:r>
              <a:rPr lang="en-US" sz="2400" dirty="0" smtClean="0"/>
              <a:t> </a:t>
            </a:r>
            <a:r>
              <a:rPr lang="en-US" sz="2400" dirty="0" err="1" smtClean="0"/>
              <a:t>İliad’ını</a:t>
            </a:r>
            <a:r>
              <a:rPr lang="en-US" sz="2400" dirty="0" smtClean="0"/>
              <a:t> </a:t>
            </a:r>
            <a:r>
              <a:rPr lang="en-US" sz="2400" dirty="0" err="1" smtClean="0"/>
              <a:t>temsil</a:t>
            </a:r>
            <a:r>
              <a:rPr lang="en-US" sz="2400" dirty="0" smtClean="0"/>
              <a:t> </a:t>
            </a:r>
            <a:r>
              <a:rPr lang="en-US" sz="2400" dirty="0" err="1" smtClean="0"/>
              <a:t>eden</a:t>
            </a:r>
            <a:r>
              <a:rPr lang="en-US" sz="2400" dirty="0" smtClean="0"/>
              <a:t> </a:t>
            </a:r>
            <a:r>
              <a:rPr lang="en-US" sz="2400" dirty="0" err="1" smtClean="0"/>
              <a:t>vazo</a:t>
            </a:r>
            <a:r>
              <a:rPr lang="en-US" sz="2400" dirty="0" smtClean="0"/>
              <a:t> </a:t>
            </a:r>
            <a:r>
              <a:rPr lang="en-US" sz="2400" dirty="0" err="1" smtClean="0"/>
              <a:t>resimleri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703" b="13551"/>
          <a:stretch/>
        </p:blipFill>
        <p:spPr>
          <a:xfrm>
            <a:off x="1608215" y="1936524"/>
            <a:ext cx="6300449" cy="47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6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Swastika </a:t>
            </a:r>
            <a:r>
              <a:rPr lang="en-US" sz="2400" dirty="0" err="1" smtClean="0"/>
              <a:t>motiifi</a:t>
            </a:r>
            <a:r>
              <a:rPr lang="en-US" sz="2400" dirty="0" smtClean="0"/>
              <a:t>, meander </a:t>
            </a:r>
            <a:r>
              <a:rPr lang="en-US" sz="2400" dirty="0" err="1" smtClean="0"/>
              <a:t>motifinin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uygulaması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93" y="2321419"/>
            <a:ext cx="6871020" cy="32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Geometrik</a:t>
            </a:r>
            <a:r>
              <a:rPr lang="en-US" sz="2400" dirty="0" smtClean="0"/>
              <a:t> </a:t>
            </a:r>
            <a:r>
              <a:rPr lang="en-US" sz="2400" dirty="0" err="1" smtClean="0"/>
              <a:t>Dönem</a:t>
            </a:r>
            <a:r>
              <a:rPr lang="en-US" sz="2400" dirty="0" smtClean="0"/>
              <a:t>, </a:t>
            </a:r>
            <a:r>
              <a:rPr lang="en-US" sz="2400" dirty="0" err="1" smtClean="0"/>
              <a:t>kantharos</a:t>
            </a:r>
            <a:r>
              <a:rPr lang="en-US" sz="2400" dirty="0" smtClean="0"/>
              <a:t> (</a:t>
            </a:r>
            <a:r>
              <a:rPr lang="en-US" sz="2400" dirty="0" err="1" smtClean="0"/>
              <a:t>içki</a:t>
            </a:r>
            <a:r>
              <a:rPr lang="en-US" sz="2400" dirty="0" smtClean="0"/>
              <a:t> </a:t>
            </a:r>
            <a:r>
              <a:rPr lang="en-US" sz="2400" dirty="0" err="1" smtClean="0"/>
              <a:t>içmek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</a:t>
            </a:r>
            <a:r>
              <a:rPr lang="en-US" sz="2400" dirty="0" err="1" smtClean="0"/>
              <a:t>kullanılan</a:t>
            </a:r>
            <a:r>
              <a:rPr lang="en-US" sz="2400" dirty="0" smtClean="0"/>
              <a:t> </a:t>
            </a:r>
            <a:r>
              <a:rPr lang="en-US" sz="2400" dirty="0" err="1" smtClean="0"/>
              <a:t>kap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3" y="1417638"/>
            <a:ext cx="6984362" cy="53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3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Artemis </a:t>
            </a:r>
            <a:r>
              <a:rPr lang="en-US" sz="2000" dirty="0" err="1" smtClean="0"/>
              <a:t>Tapınağı</a:t>
            </a:r>
            <a:endParaRPr lang="en-US" sz="2000" dirty="0"/>
          </a:p>
        </p:txBody>
      </p:sp>
      <p:pic>
        <p:nvPicPr>
          <p:cNvPr id="4" name="Picture 3" descr="artemiste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55" y="1740779"/>
            <a:ext cx="7338293" cy="48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4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Ephesus, Artemis </a:t>
            </a:r>
            <a:r>
              <a:rPr lang="en-US" sz="2400" dirty="0" err="1" smtClean="0"/>
              <a:t>Tapınağı</a:t>
            </a:r>
            <a:r>
              <a:rPr lang="en-US" sz="2400" dirty="0" smtClean="0"/>
              <a:t>, Plan, </a:t>
            </a:r>
            <a:r>
              <a:rPr lang="en-US" sz="2400" dirty="0" err="1" smtClean="0"/>
              <a:t>pronaos</a:t>
            </a:r>
            <a:r>
              <a:rPr lang="en-US" sz="2400" dirty="0" smtClean="0"/>
              <a:t>, </a:t>
            </a:r>
            <a:r>
              <a:rPr lang="en-US" sz="2400" dirty="0" err="1" smtClean="0"/>
              <a:t>naos</a:t>
            </a:r>
            <a:r>
              <a:rPr lang="en-US" sz="2400" dirty="0" smtClean="0"/>
              <a:t>, </a:t>
            </a:r>
            <a:r>
              <a:rPr lang="en-US" sz="2400" dirty="0" err="1" smtClean="0"/>
              <a:t>opisthodomos</a:t>
            </a:r>
            <a:endParaRPr lang="en-US" sz="2400" dirty="0"/>
          </a:p>
        </p:txBody>
      </p:sp>
      <p:pic>
        <p:nvPicPr>
          <p:cNvPr id="7" name="Picture 6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11" y="1713694"/>
            <a:ext cx="6481212" cy="45465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652986" y="1018562"/>
            <a:ext cx="2728426" cy="32317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790463" y="1018562"/>
            <a:ext cx="1471087" cy="32317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575884" y="1018562"/>
            <a:ext cx="754404" cy="34077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574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Ephesus, Artemis </a:t>
            </a:r>
            <a:r>
              <a:rPr lang="en-US" sz="2000" dirty="0" err="1" smtClean="0"/>
              <a:t>Tapınağı</a:t>
            </a:r>
            <a:r>
              <a:rPr lang="en-US" sz="2000" dirty="0" smtClean="0"/>
              <a:t>, </a:t>
            </a:r>
            <a:r>
              <a:rPr lang="en-US" sz="2000" dirty="0" err="1"/>
              <a:t>s</a:t>
            </a:r>
            <a:r>
              <a:rPr lang="en-US" sz="2000" dirty="0" err="1" smtClean="0"/>
              <a:t>ütun</a:t>
            </a:r>
            <a:r>
              <a:rPr lang="en-US" sz="2000" dirty="0" smtClean="0"/>
              <a:t> </a:t>
            </a:r>
            <a:r>
              <a:rPr lang="en-US" sz="2000" dirty="0" err="1"/>
              <a:t>k</a:t>
            </a:r>
            <a:r>
              <a:rPr lang="en-US" sz="2000" dirty="0" err="1" smtClean="0"/>
              <a:t>aideleri</a:t>
            </a:r>
            <a:endParaRPr lang="en-US" sz="2000" dirty="0"/>
          </a:p>
        </p:txBody>
      </p:sp>
      <p:pic>
        <p:nvPicPr>
          <p:cNvPr id="4" name="Picture 3" descr="Artemision_closeup_2-550x4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31" y="1417637"/>
            <a:ext cx="7342861" cy="53803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740169" y="955687"/>
            <a:ext cx="1219619" cy="3458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7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45" y="408147"/>
            <a:ext cx="8229600" cy="114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Athena </a:t>
            </a:r>
            <a:r>
              <a:rPr lang="en-US" sz="2000" dirty="0" err="1" smtClean="0"/>
              <a:t>Polias</a:t>
            </a:r>
            <a:r>
              <a:rPr lang="en-US" sz="2000" dirty="0" smtClean="0"/>
              <a:t> </a:t>
            </a:r>
            <a:r>
              <a:rPr lang="en-US" sz="2000" dirty="0" err="1" smtClean="0"/>
              <a:t>Tapınağı</a:t>
            </a:r>
            <a:r>
              <a:rPr lang="en-US" sz="2000" dirty="0" smtClean="0"/>
              <a:t> </a:t>
            </a:r>
            <a:r>
              <a:rPr lang="en-US" sz="2000" dirty="0" err="1" smtClean="0"/>
              <a:t>Priene</a:t>
            </a:r>
            <a:r>
              <a:rPr lang="en-US" sz="2000" dirty="0" smtClean="0"/>
              <a:t>, plan, </a:t>
            </a:r>
            <a:r>
              <a:rPr lang="en-US" sz="2000" dirty="0" err="1" smtClean="0"/>
              <a:t>sunak</a:t>
            </a:r>
            <a:endParaRPr lang="en-US" sz="2000" dirty="0"/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842"/>
            <a:ext cx="4124068" cy="2368552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68" y="1395430"/>
            <a:ext cx="5125284" cy="496792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803867" y="1056286"/>
            <a:ext cx="2841586" cy="6664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431706" y="1056286"/>
            <a:ext cx="754403" cy="4023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5" y="3879394"/>
            <a:ext cx="4108095" cy="248396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690706" y="3973647"/>
            <a:ext cx="3143348" cy="75449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30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Protogeometrik</a:t>
            </a:r>
            <a:r>
              <a:rPr lang="en-US" sz="2400" dirty="0" smtClean="0"/>
              <a:t> </a:t>
            </a:r>
            <a:r>
              <a:rPr lang="en-US" sz="2400" dirty="0" err="1" smtClean="0"/>
              <a:t>Kap</a:t>
            </a:r>
            <a:r>
              <a:rPr lang="en-US" sz="2400" dirty="0" smtClean="0"/>
              <a:t>, </a:t>
            </a:r>
            <a:r>
              <a:rPr lang="en-US" sz="2400" dirty="0" err="1" smtClean="0"/>
              <a:t>dairesel</a:t>
            </a:r>
            <a:r>
              <a:rPr lang="en-US" sz="2400" dirty="0" smtClean="0"/>
              <a:t> </a:t>
            </a:r>
            <a:r>
              <a:rPr lang="en-US" sz="2400" dirty="0" err="1" smtClean="0"/>
              <a:t>süslemeler</a:t>
            </a:r>
            <a:r>
              <a:rPr lang="en-US" sz="2400" dirty="0" smtClean="0"/>
              <a:t> </a:t>
            </a:r>
            <a:r>
              <a:rPr lang="en-US" sz="2400" dirty="0" err="1" smtClean="0"/>
              <a:t>Miken</a:t>
            </a:r>
            <a:r>
              <a:rPr lang="en-US" sz="2400" dirty="0" smtClean="0"/>
              <a:t> </a:t>
            </a:r>
            <a:r>
              <a:rPr lang="en-US" sz="2400" dirty="0" err="1" smtClean="0"/>
              <a:t>etkisini</a:t>
            </a:r>
            <a:r>
              <a:rPr lang="en-US" sz="2400" dirty="0" smtClean="0"/>
              <a:t> </a:t>
            </a:r>
            <a:r>
              <a:rPr lang="en-US" sz="2400" dirty="0" err="1" smtClean="0"/>
              <a:t>göstermektedir</a:t>
            </a:r>
            <a:r>
              <a:rPr lang="en-US" sz="2400" dirty="0" smtClean="0"/>
              <a:t>,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85292"/>
            <a:ext cx="635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4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Athena </a:t>
            </a:r>
            <a:r>
              <a:rPr lang="en-US" sz="1800" dirty="0" err="1"/>
              <a:t>Polias</a:t>
            </a:r>
            <a:r>
              <a:rPr lang="en-US" sz="1800" dirty="0"/>
              <a:t> </a:t>
            </a:r>
            <a:r>
              <a:rPr lang="en-US" sz="1800" dirty="0" err="1"/>
              <a:t>Tapınağı</a:t>
            </a:r>
            <a:r>
              <a:rPr lang="en-US" sz="1800" dirty="0"/>
              <a:t>, </a:t>
            </a:r>
            <a:r>
              <a:rPr lang="en-US" sz="1800" dirty="0" err="1" smtClean="0"/>
              <a:t>Priene</a:t>
            </a:r>
            <a:r>
              <a:rPr lang="en-US" sz="1800" dirty="0" smtClean="0"/>
              <a:t>, </a:t>
            </a:r>
            <a:r>
              <a:rPr lang="en-US" sz="1800" dirty="0" err="1" smtClean="0"/>
              <a:t>distyle</a:t>
            </a:r>
            <a:r>
              <a:rPr lang="en-US" sz="1800" dirty="0"/>
              <a:t> </a:t>
            </a:r>
            <a:r>
              <a:rPr lang="en-US" sz="1800" dirty="0" smtClean="0"/>
              <a:t>in antis </a:t>
            </a:r>
            <a:r>
              <a:rPr lang="en-US" sz="1800" dirty="0" err="1" smtClean="0"/>
              <a:t>cephe</a:t>
            </a:r>
            <a:r>
              <a:rPr lang="en-US" sz="1800" dirty="0" smtClean="0"/>
              <a:t>, </a:t>
            </a:r>
            <a:r>
              <a:rPr lang="en-US" sz="1800" dirty="0" err="1" smtClean="0"/>
              <a:t>pronaos</a:t>
            </a:r>
            <a:r>
              <a:rPr lang="en-US" sz="1800" dirty="0" smtClean="0"/>
              <a:t>, </a:t>
            </a:r>
            <a:r>
              <a:rPr lang="en-US" sz="1800" dirty="0" err="1" smtClean="0"/>
              <a:t>naos</a:t>
            </a:r>
            <a:r>
              <a:rPr lang="en-US" sz="1800" dirty="0" smtClean="0"/>
              <a:t>, </a:t>
            </a:r>
            <a:r>
              <a:rPr lang="en-US" sz="1800" dirty="0" err="1" smtClean="0"/>
              <a:t>opisthodomos</a:t>
            </a:r>
            <a:endParaRPr lang="en-US" sz="18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10470" r="8719" b="12114"/>
          <a:stretch/>
        </p:blipFill>
        <p:spPr>
          <a:xfrm>
            <a:off x="396695" y="1785627"/>
            <a:ext cx="8290105" cy="445598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1533954" y="930538"/>
            <a:ext cx="3055334" cy="24395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275784" y="930538"/>
            <a:ext cx="3797165" cy="28293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677302" y="930538"/>
            <a:ext cx="2099757" cy="31185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154261" y="930538"/>
            <a:ext cx="616096" cy="28293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281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80" y="395423"/>
            <a:ext cx="8680614" cy="1143000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Halikarnassos</a:t>
            </a:r>
            <a:r>
              <a:rPr lang="en-US" sz="3200" dirty="0" smtClean="0"/>
              <a:t>, </a:t>
            </a:r>
            <a:r>
              <a:rPr lang="en-US" sz="3200" dirty="0" err="1" smtClean="0"/>
              <a:t>Maussolleion</a:t>
            </a:r>
            <a:r>
              <a:rPr lang="en-US" sz="3200" dirty="0" smtClean="0"/>
              <a:t>, M.Ö. </a:t>
            </a:r>
            <a:r>
              <a:rPr lang="en-US" sz="3200" dirty="0" smtClean="0"/>
              <a:t>353 </a:t>
            </a:r>
            <a:endParaRPr lang="en-US" sz="3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10135" t="2917" r="7561" b="4711"/>
          <a:stretch/>
        </p:blipFill>
        <p:spPr>
          <a:xfrm>
            <a:off x="2879307" y="1538423"/>
            <a:ext cx="3608564" cy="52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4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Delos , </a:t>
            </a:r>
            <a:r>
              <a:rPr lang="en-US" sz="2400" dirty="0" err="1" smtClean="0"/>
              <a:t>yer</a:t>
            </a:r>
            <a:r>
              <a:rPr lang="en-US" sz="2400" dirty="0" smtClean="0"/>
              <a:t> </a:t>
            </a:r>
            <a:r>
              <a:rPr lang="en-US" sz="2400" dirty="0" err="1" smtClean="0"/>
              <a:t>mozaikleri</a:t>
            </a:r>
            <a:r>
              <a:rPr lang="en-US" sz="2400" dirty="0" smtClean="0"/>
              <a:t>, Trident </a:t>
            </a:r>
            <a:r>
              <a:rPr lang="en-US" sz="2400" dirty="0" err="1" smtClean="0"/>
              <a:t>Evi</a:t>
            </a:r>
            <a:r>
              <a:rPr lang="en-US" sz="2400" dirty="0" smtClean="0"/>
              <a:t>, M.Ö. </a:t>
            </a:r>
            <a:r>
              <a:rPr lang="en-US" sz="2400" smtClean="0"/>
              <a:t>150-100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514"/>
          <a:stretch/>
        </p:blipFill>
        <p:spPr>
          <a:xfrm>
            <a:off x="673414" y="1648563"/>
            <a:ext cx="7876716" cy="50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4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Belevi</a:t>
            </a:r>
            <a:r>
              <a:rPr lang="en-US" sz="2400" dirty="0" smtClean="0"/>
              <a:t> </a:t>
            </a:r>
            <a:r>
              <a:rPr lang="en-US" sz="2400" dirty="0" err="1" smtClean="0"/>
              <a:t>mezar</a:t>
            </a:r>
            <a:r>
              <a:rPr lang="en-US" sz="2400" dirty="0" smtClean="0"/>
              <a:t> </a:t>
            </a:r>
            <a:r>
              <a:rPr lang="en-US" sz="2400" dirty="0" err="1" smtClean="0"/>
              <a:t>anıtı</a:t>
            </a:r>
            <a:r>
              <a:rPr lang="en-US" sz="2400" dirty="0" smtClean="0"/>
              <a:t>, </a:t>
            </a:r>
            <a:r>
              <a:rPr lang="en-US" sz="2400" dirty="0" err="1" smtClean="0"/>
              <a:t>rekonstrüksiyon</a:t>
            </a:r>
            <a:r>
              <a:rPr lang="en-US" sz="2400" dirty="0" smtClean="0"/>
              <a:t>, </a:t>
            </a:r>
            <a:r>
              <a:rPr lang="en-US" sz="2400" dirty="0"/>
              <a:t>M.Ö. 350-300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96694"/>
            <a:ext cx="4677303" cy="3956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302" y="2089841"/>
            <a:ext cx="4466697" cy="39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Athena  </a:t>
            </a:r>
            <a:r>
              <a:rPr lang="en-US" sz="2000" dirty="0" err="1"/>
              <a:t>Alea</a:t>
            </a:r>
            <a:r>
              <a:rPr lang="en-US" sz="2000" dirty="0"/>
              <a:t> </a:t>
            </a:r>
            <a:r>
              <a:rPr lang="en-US" sz="2000" dirty="0" err="1"/>
              <a:t>tapınağı</a:t>
            </a:r>
            <a:r>
              <a:rPr lang="en-US" sz="2000" dirty="0"/>
              <a:t>, </a:t>
            </a:r>
            <a:r>
              <a:rPr lang="en-US" sz="2000" dirty="0" err="1"/>
              <a:t>Tegea,Yunanistan</a:t>
            </a:r>
            <a:r>
              <a:rPr lang="en-US" sz="2000" dirty="0" smtClean="0"/>
              <a:t>, </a:t>
            </a:r>
            <a:r>
              <a:rPr lang="en-US" sz="2000" dirty="0"/>
              <a:t>M.Ö. </a:t>
            </a:r>
            <a:r>
              <a:rPr lang="en-US" sz="2000" dirty="0" smtClean="0"/>
              <a:t>355, </a:t>
            </a:r>
            <a:r>
              <a:rPr lang="en-US" sz="2000" dirty="0" err="1" smtClean="0"/>
              <a:t>cellanın</a:t>
            </a:r>
            <a:r>
              <a:rPr lang="en-US" sz="2000" dirty="0" smtClean="0"/>
              <a:t> </a:t>
            </a:r>
            <a:r>
              <a:rPr lang="en-US" sz="2000" dirty="0" err="1" smtClean="0"/>
              <a:t>rekonstrüksiyonu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cephe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04" t="2386" r="2259" b="2597"/>
          <a:stretch/>
        </p:blipFill>
        <p:spPr>
          <a:xfrm>
            <a:off x="1" y="1785626"/>
            <a:ext cx="5305312" cy="4801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899" r="9927"/>
          <a:stretch/>
        </p:blipFill>
        <p:spPr>
          <a:xfrm>
            <a:off x="5327391" y="1785626"/>
            <a:ext cx="3816609" cy="28703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879307" y="804789"/>
            <a:ext cx="4186940" cy="2502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89876" y="1094011"/>
            <a:ext cx="2590118" cy="9808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15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Athena  </a:t>
            </a:r>
            <a:r>
              <a:rPr lang="en-US" sz="2000" dirty="0" err="1" smtClean="0"/>
              <a:t>Alea</a:t>
            </a:r>
            <a:r>
              <a:rPr lang="en-US" sz="2000" dirty="0" smtClean="0"/>
              <a:t> </a:t>
            </a:r>
            <a:r>
              <a:rPr lang="en-US" sz="2000" dirty="0" err="1" smtClean="0"/>
              <a:t>tapınağı</a:t>
            </a:r>
            <a:r>
              <a:rPr lang="en-US" sz="2000" dirty="0" smtClean="0"/>
              <a:t>, </a:t>
            </a:r>
            <a:r>
              <a:rPr lang="en-US" sz="2000" dirty="0" err="1"/>
              <a:t>Tegea,</a:t>
            </a:r>
            <a:r>
              <a:rPr lang="en-US" sz="2000" dirty="0" err="1" smtClean="0"/>
              <a:t>Yunanistan</a:t>
            </a:r>
            <a:r>
              <a:rPr lang="en-US" sz="2000" dirty="0" smtClean="0"/>
              <a:t>, plan, M.Ö. 355 </a:t>
            </a:r>
            <a:endParaRPr lang="en-US" sz="2000" dirty="0"/>
          </a:p>
        </p:txBody>
      </p:sp>
      <p:pic>
        <p:nvPicPr>
          <p:cNvPr id="4" name="Picture 3" descr="88b89ebe0a1cc27f375a0193ab0dad3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23806"/>
            <a:ext cx="8300679" cy="315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57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Athena  </a:t>
            </a:r>
            <a:r>
              <a:rPr lang="en-US" sz="2000" dirty="0" err="1"/>
              <a:t>Alea</a:t>
            </a:r>
            <a:r>
              <a:rPr lang="en-US" sz="2000" dirty="0"/>
              <a:t> </a:t>
            </a:r>
            <a:r>
              <a:rPr lang="en-US" sz="2000" dirty="0" err="1"/>
              <a:t>tapınağı</a:t>
            </a:r>
            <a:r>
              <a:rPr lang="en-US" sz="2000" dirty="0"/>
              <a:t>, </a:t>
            </a:r>
            <a:r>
              <a:rPr lang="en-US" sz="2000" dirty="0" err="1" smtClean="0"/>
              <a:t>Tegea</a:t>
            </a:r>
            <a:r>
              <a:rPr lang="en-US" sz="2000" dirty="0" smtClean="0"/>
              <a:t>, </a:t>
            </a:r>
            <a:r>
              <a:rPr lang="en-US" sz="2000" dirty="0"/>
              <a:t>plan, M.Ö. </a:t>
            </a:r>
            <a:r>
              <a:rPr lang="en-US" sz="2000" dirty="0" smtClean="0"/>
              <a:t>355, </a:t>
            </a:r>
            <a:r>
              <a:rPr lang="en-US" sz="2000" dirty="0"/>
              <a:t>Apollo </a:t>
            </a:r>
            <a:r>
              <a:rPr lang="en-US" sz="2000" dirty="0" err="1"/>
              <a:t>Didymaeus</a:t>
            </a:r>
            <a:r>
              <a:rPr lang="en-US" sz="2000" dirty="0"/>
              <a:t> </a:t>
            </a:r>
            <a:r>
              <a:rPr lang="en-US" sz="2000" dirty="0" err="1"/>
              <a:t>tapınağı</a:t>
            </a:r>
            <a:r>
              <a:rPr lang="en-US" sz="2000" dirty="0"/>
              <a:t>, </a:t>
            </a:r>
            <a:r>
              <a:rPr lang="en-US" sz="2000" dirty="0" err="1"/>
              <a:t>Didyma</a:t>
            </a:r>
            <a:r>
              <a:rPr lang="en-US" sz="2000" dirty="0"/>
              <a:t>, M.Ö. 313-M.S. </a:t>
            </a:r>
            <a:r>
              <a:rPr lang="en-US" sz="2000" dirty="0" smtClean="0"/>
              <a:t>41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69319" y="2694931"/>
            <a:ext cx="5295333" cy="2740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03" r="4914" b="16389"/>
          <a:stretch/>
        </p:blipFill>
        <p:spPr>
          <a:xfrm rot="16200000">
            <a:off x="134601" y="2811514"/>
            <a:ext cx="5295330" cy="250758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703279" y="804789"/>
            <a:ext cx="1332780" cy="10940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38751" y="804789"/>
            <a:ext cx="125734" cy="10940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2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Apollo </a:t>
            </a:r>
            <a:r>
              <a:rPr lang="en-US" sz="2000" dirty="0" err="1"/>
              <a:t>Didymaeus</a:t>
            </a:r>
            <a:r>
              <a:rPr lang="en-US" sz="2000" dirty="0"/>
              <a:t> </a:t>
            </a:r>
            <a:r>
              <a:rPr lang="en-US" sz="2000" dirty="0" err="1"/>
              <a:t>tapınağı</a:t>
            </a:r>
            <a:r>
              <a:rPr lang="en-US" sz="2000" dirty="0"/>
              <a:t>, </a:t>
            </a:r>
            <a:r>
              <a:rPr lang="en-US" sz="2000" dirty="0" err="1"/>
              <a:t>Didyma</a:t>
            </a:r>
            <a:r>
              <a:rPr lang="en-US" sz="2000" dirty="0"/>
              <a:t>, M.Ö. 313-M.S. 41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15605" y="-265465"/>
            <a:ext cx="4292501" cy="88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Apollon</a:t>
            </a:r>
            <a:r>
              <a:rPr lang="en-US" sz="2000" dirty="0" smtClean="0"/>
              <a:t> </a:t>
            </a:r>
            <a:r>
              <a:rPr lang="en-US" sz="2000" dirty="0" err="1" smtClean="0"/>
              <a:t>Tapınağı</a:t>
            </a:r>
            <a:r>
              <a:rPr lang="en-US" sz="2000" dirty="0" smtClean="0"/>
              <a:t>, </a:t>
            </a:r>
            <a:r>
              <a:rPr lang="en-US" sz="2000" dirty="0" err="1" smtClean="0"/>
              <a:t>Didyma</a:t>
            </a:r>
            <a:r>
              <a:rPr lang="en-US" sz="2000" dirty="0" smtClean="0"/>
              <a:t>, </a:t>
            </a:r>
            <a:r>
              <a:rPr lang="en-US" sz="2000" dirty="0" err="1" smtClean="0"/>
              <a:t>Küçük</a:t>
            </a:r>
            <a:r>
              <a:rPr lang="en-US" sz="2000" dirty="0" smtClean="0"/>
              <a:t> </a:t>
            </a:r>
            <a:r>
              <a:rPr lang="en-US" sz="2000" dirty="0" err="1" smtClean="0"/>
              <a:t>Tapınak</a:t>
            </a:r>
            <a:r>
              <a:rPr lang="en-US" sz="2000" dirty="0" smtClean="0"/>
              <a:t>, M.Ö: 3. </a:t>
            </a:r>
            <a:r>
              <a:rPr lang="en-US" sz="2000" dirty="0" err="1" smtClean="0"/>
              <a:t>yüzyıl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32" y="1474520"/>
            <a:ext cx="7125140" cy="533697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15853" y="2829338"/>
            <a:ext cx="2665559" cy="74191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2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Miken</a:t>
            </a:r>
            <a:r>
              <a:rPr lang="en-US" sz="2400" dirty="0" smtClean="0"/>
              <a:t> </a:t>
            </a:r>
            <a:r>
              <a:rPr lang="en-US" sz="2400" dirty="0" err="1" smtClean="0"/>
              <a:t>Süslemeleri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5" y="1800699"/>
            <a:ext cx="6650182" cy="466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6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Miken</a:t>
            </a:r>
            <a:r>
              <a:rPr lang="en-US" sz="2400" dirty="0" smtClean="0"/>
              <a:t> </a:t>
            </a:r>
            <a:r>
              <a:rPr lang="en-US" sz="2400" dirty="0" err="1" smtClean="0"/>
              <a:t>sanatı</a:t>
            </a:r>
            <a:r>
              <a:rPr lang="en-US" sz="2400" dirty="0" smtClean="0"/>
              <a:t>, </a:t>
            </a:r>
            <a:r>
              <a:rPr lang="en-US" sz="2400" dirty="0" err="1"/>
              <a:t>m</a:t>
            </a:r>
            <a:r>
              <a:rPr lang="en-US" sz="2400" dirty="0" err="1" smtClean="0"/>
              <a:t>ezarda</a:t>
            </a:r>
            <a:r>
              <a:rPr lang="en-US" sz="2400" dirty="0" smtClean="0"/>
              <a:t> </a:t>
            </a:r>
            <a:r>
              <a:rPr lang="en-US" sz="2400" dirty="0" err="1" smtClean="0"/>
              <a:t>bulunan</a:t>
            </a:r>
            <a:r>
              <a:rPr lang="en-US" sz="2400" dirty="0" smtClean="0"/>
              <a:t> </a:t>
            </a:r>
            <a:r>
              <a:rPr lang="en-US" sz="2400" dirty="0" err="1" smtClean="0"/>
              <a:t>altın</a:t>
            </a:r>
            <a:r>
              <a:rPr lang="en-US" sz="2400" dirty="0" smtClean="0"/>
              <a:t> </a:t>
            </a:r>
            <a:r>
              <a:rPr lang="en-US" sz="2400" dirty="0" err="1" smtClean="0"/>
              <a:t>taç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184" y="1661684"/>
            <a:ext cx="4100088" cy="51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8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Protogeometrik</a:t>
            </a:r>
            <a:r>
              <a:rPr lang="en-US" sz="2400" dirty="0" smtClean="0"/>
              <a:t> </a:t>
            </a:r>
            <a:r>
              <a:rPr lang="en-US" sz="2400" dirty="0" err="1" smtClean="0"/>
              <a:t>Dönem</a:t>
            </a:r>
            <a:r>
              <a:rPr lang="en-US" sz="2400" dirty="0" smtClean="0"/>
              <a:t>, </a:t>
            </a:r>
            <a:r>
              <a:rPr lang="en-US" sz="2400" dirty="0" err="1" smtClean="0"/>
              <a:t>Lekythos</a:t>
            </a:r>
            <a:r>
              <a:rPr lang="en-US" sz="2400" dirty="0" smtClean="0"/>
              <a:t> (</a:t>
            </a:r>
            <a:r>
              <a:rPr lang="en-US" sz="2400" dirty="0" err="1" smtClean="0"/>
              <a:t>yağ</a:t>
            </a:r>
            <a:r>
              <a:rPr lang="en-US" sz="2400" dirty="0" smtClean="0"/>
              <a:t> </a:t>
            </a:r>
            <a:r>
              <a:rPr lang="en-US" sz="2400" dirty="0" err="1" smtClean="0"/>
              <a:t>ya</a:t>
            </a:r>
            <a:r>
              <a:rPr lang="en-US" sz="2400" dirty="0" smtClean="0"/>
              <a:t> da </a:t>
            </a:r>
            <a:r>
              <a:rPr lang="en-US" sz="2400" dirty="0" err="1" smtClean="0"/>
              <a:t>parfüm</a:t>
            </a:r>
            <a:r>
              <a:rPr lang="en-US" sz="2400" dirty="0" smtClean="0"/>
              <a:t> </a:t>
            </a:r>
            <a:r>
              <a:rPr lang="en-US" sz="2400" dirty="0" err="1" smtClean="0"/>
              <a:t>konan</a:t>
            </a:r>
            <a:r>
              <a:rPr lang="en-US" sz="2400" dirty="0" smtClean="0"/>
              <a:t> </a:t>
            </a:r>
            <a:r>
              <a:rPr lang="en-US" sz="2400" dirty="0" err="1" smtClean="0"/>
              <a:t>kap</a:t>
            </a:r>
            <a:r>
              <a:rPr lang="en-US" sz="2400" dirty="0" smtClean="0"/>
              <a:t> tipi), c. M.Ö. 1050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10" y="1417638"/>
            <a:ext cx="4658867" cy="51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1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Protogeometrik</a:t>
            </a:r>
            <a:r>
              <a:rPr lang="en-US" sz="2400" dirty="0" smtClean="0"/>
              <a:t> </a:t>
            </a:r>
            <a:r>
              <a:rPr lang="en-US" sz="2400" dirty="0" err="1" smtClean="0"/>
              <a:t>Stil</a:t>
            </a:r>
            <a:r>
              <a:rPr lang="en-US" sz="2400" dirty="0" smtClean="0"/>
              <a:t> (M.Ö. 1000-900), amphora M.Ö. 10. </a:t>
            </a:r>
            <a:r>
              <a:rPr lang="en-US" sz="2400" dirty="0" err="1" smtClean="0"/>
              <a:t>Yüzyıl</a:t>
            </a:r>
            <a:endParaRPr lang="en-US" sz="2400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8" y="1417638"/>
            <a:ext cx="3371948" cy="51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2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Geometrik</a:t>
            </a:r>
            <a:r>
              <a:rPr lang="en-US" sz="2800" dirty="0" smtClean="0"/>
              <a:t> </a:t>
            </a:r>
            <a:r>
              <a:rPr lang="en-US" sz="2800" dirty="0" err="1" smtClean="0"/>
              <a:t>Dönem</a:t>
            </a:r>
            <a:r>
              <a:rPr lang="en-US" sz="2800" dirty="0" smtClean="0"/>
              <a:t>, Amphora</a:t>
            </a:r>
            <a:endParaRPr lang="en-US" sz="28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63" y="1418864"/>
            <a:ext cx="4777082" cy="47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8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dirty="0" err="1" smtClean="0"/>
              <a:t>Geometrik</a:t>
            </a:r>
            <a:r>
              <a:rPr lang="en-US" sz="2800" dirty="0" smtClean="0"/>
              <a:t> </a:t>
            </a:r>
            <a:r>
              <a:rPr lang="en-US" sz="2800" dirty="0" err="1" smtClean="0"/>
              <a:t>Dönem</a:t>
            </a:r>
            <a:r>
              <a:rPr lang="en-US" sz="2800" dirty="0" smtClean="0"/>
              <a:t>, </a:t>
            </a:r>
            <a:r>
              <a:rPr lang="en-US" sz="2800" dirty="0" smtClean="0"/>
              <a:t>M.Ö 8. </a:t>
            </a:r>
            <a:r>
              <a:rPr lang="en-US" sz="2800" dirty="0" err="1" smtClean="0"/>
              <a:t>Yüzyıl</a:t>
            </a:r>
            <a:r>
              <a:rPr lang="en-US" sz="2800" dirty="0" smtClean="0"/>
              <a:t>, Amphora, Meander </a:t>
            </a:r>
            <a:r>
              <a:rPr lang="en-US" sz="2800" dirty="0" err="1" smtClean="0"/>
              <a:t>motifi</a:t>
            </a:r>
            <a:endParaRPr lang="en-US" sz="2800" dirty="0"/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51" y="3002180"/>
            <a:ext cx="2857500" cy="2857500"/>
          </a:xfrm>
          <a:prstGeom prst="rect">
            <a:avLst/>
          </a:prstGeom>
        </p:spPr>
      </p:pic>
      <p:pic>
        <p:nvPicPr>
          <p:cNvPr id="4" name="Picture 3" descr="imag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6" t="-10292" r="-16086" b="17559"/>
          <a:stretch/>
        </p:blipFill>
        <p:spPr>
          <a:xfrm>
            <a:off x="4229263" y="2659556"/>
            <a:ext cx="3256694" cy="320012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870000" y="725802"/>
            <a:ext cx="3183390" cy="25732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921436" y="725802"/>
            <a:ext cx="1863850" cy="28867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1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Geometrik</a:t>
            </a:r>
            <a:r>
              <a:rPr lang="en-US" sz="2800" dirty="0" smtClean="0"/>
              <a:t> </a:t>
            </a:r>
            <a:r>
              <a:rPr lang="en-US" sz="2800" dirty="0" err="1" smtClean="0"/>
              <a:t>Dönem</a:t>
            </a:r>
            <a:r>
              <a:rPr lang="en-US" sz="2800" dirty="0" smtClean="0"/>
              <a:t> , M.Ö. </a:t>
            </a:r>
            <a:r>
              <a:rPr lang="en-US" sz="2800" dirty="0" err="1" smtClean="0"/>
              <a:t>Geç</a:t>
            </a:r>
            <a:r>
              <a:rPr lang="en-US" sz="2800" dirty="0" smtClean="0"/>
              <a:t> 8. </a:t>
            </a:r>
            <a:r>
              <a:rPr lang="en-US" sz="2800" dirty="0" err="1" smtClean="0"/>
              <a:t>Yüzyıl</a:t>
            </a:r>
            <a:endParaRPr lang="en-US" sz="2800" dirty="0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75" y="1672402"/>
            <a:ext cx="4948275" cy="49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899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269</TotalTime>
  <Words>308</Words>
  <Application>Microsoft Macintosh PowerPoint</Application>
  <PresentationFormat>On-screen Show (4:3)</PresentationFormat>
  <Paragraphs>29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 Black </vt:lpstr>
      <vt:lpstr>HACETTEPE ÜNİVERSİTESİ 2021 GÜZ DÖNEMİ SEÇ 493 “ANADOLU’DA HELLENİSTİK DÖNEM MİMARLIĞI”  ADDENDUM</vt:lpstr>
      <vt:lpstr>Protogeometrik Kap, dairesel süslemeler Miken etkisini göstermektedir,</vt:lpstr>
      <vt:lpstr>Miken Süslemeleri</vt:lpstr>
      <vt:lpstr>Miken sanatı, mezarda bulunan altın taç</vt:lpstr>
      <vt:lpstr>Protogeometrik Dönem, Lekythos (yağ ya da parfüm konan kap tipi), c. M.Ö. 1050 </vt:lpstr>
      <vt:lpstr>Protogeometrik Stil (M.Ö. 1000-900), amphora M.Ö. 10. Yüzyıl</vt:lpstr>
      <vt:lpstr>Geometrik Dönem, Amphora</vt:lpstr>
      <vt:lpstr> Geometrik Dönem, M.Ö 8. Yüzyıl, Amphora, Meander motifi</vt:lpstr>
      <vt:lpstr>Geometrik Dönem , M.Ö. Geç 8. Yüzyıl</vt:lpstr>
      <vt:lpstr>Geometrik Dönem, Gömü Amphorası, mezar taşı olarak kullanılmıştır, 1.83 m.boyunda</vt:lpstr>
      <vt:lpstr>M.Ö. 8. Yüzyıl, Antik Yunan Vazosu, detay, cenaze merasimi, “prosthesis” </vt:lpstr>
      <vt:lpstr>Geoetrik Dönem, amphora</vt:lpstr>
      <vt:lpstr>Homer’in İliad’ını temsil eden vazo resimleri</vt:lpstr>
      <vt:lpstr>Swastika motiifi, meander motifinin bir uygulaması</vt:lpstr>
      <vt:lpstr>Geometrik Dönem, kantharos (içki içmek için kullanılan kap)</vt:lpstr>
      <vt:lpstr>Artemis Tapınağı</vt:lpstr>
      <vt:lpstr>Ephesus, Artemis Tapınağı, Plan, pronaos, naos, opisthodomos</vt:lpstr>
      <vt:lpstr>Ephesus, Artemis Tapınağı, sütun kaideleri</vt:lpstr>
      <vt:lpstr>Athena Polias Tapınağı Priene, plan, sunak</vt:lpstr>
      <vt:lpstr>Athena Polias Tapınağı, Priene, distyle in antis cephe, pronaos, naos, opisthodomos</vt:lpstr>
      <vt:lpstr>Halikarnassos, Maussolleion, M.Ö. 353 </vt:lpstr>
      <vt:lpstr>Delos , yer mozaikleri, Trident Evi, M.Ö. 150-100</vt:lpstr>
      <vt:lpstr>Belevi mezar anıtı, rekonstrüksiyon, M.Ö. 350-300 </vt:lpstr>
      <vt:lpstr>Athena  Alea tapınağı, Tegea,Yunanistan, M.Ö. 355, cellanın rekonstrüksiyonu ve cephe </vt:lpstr>
      <vt:lpstr>Athena  Alea tapınağı, Tegea,Yunanistan, plan, M.Ö. 355 </vt:lpstr>
      <vt:lpstr>Athena  Alea tapınağı, Tegea, plan, M.Ö. 355, Apollo Didymaeus tapınağı, Didyma, M.Ö. 313-M.S. 41</vt:lpstr>
      <vt:lpstr>Apollo Didymaeus tapınağı, Didyma, M.Ö. 313-M.S. 41</vt:lpstr>
      <vt:lpstr>Apollon Tapınağı, Didyma, Küçük Tapınak, M.Ö: 3. yüzyıl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HACETTEPE ÜNİVERSİTESİ 2021 GÜZ DÖNEMİ SEÇ 493 “ANADOLU’DA HELLENİSTİK DÖNEM MİMARLIĞI”  ADDENDUM</dc:title>
  <dc:creator>Sinan Sülüner</dc:creator>
  <cp:lastModifiedBy>Sinan Sülüner</cp:lastModifiedBy>
  <cp:revision>36</cp:revision>
  <dcterms:created xsi:type="dcterms:W3CDTF">2021-10-06T17:12:40Z</dcterms:created>
  <dcterms:modified xsi:type="dcterms:W3CDTF">2021-10-07T00:29:57Z</dcterms:modified>
</cp:coreProperties>
</file>